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8"/>
  </p:notesMasterIdLst>
  <p:sldIdLst>
    <p:sldId id="312" r:id="rId2"/>
    <p:sldId id="314" r:id="rId3"/>
    <p:sldId id="320" r:id="rId4"/>
    <p:sldId id="313" r:id="rId5"/>
    <p:sldId id="316" r:id="rId6"/>
    <p:sldId id="318" r:id="rId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CAF7"/>
    <a:srgbClr val="94C4F0"/>
    <a:srgbClr val="3366FF"/>
    <a:srgbClr val="00CCFF"/>
    <a:srgbClr val="0099FF"/>
    <a:srgbClr val="5BC1FF"/>
    <a:srgbClr val="CB4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4683" autoAdjust="0"/>
  </p:normalViewPr>
  <p:slideViewPr>
    <p:cSldViewPr>
      <p:cViewPr>
        <p:scale>
          <a:sx n="100" d="100"/>
          <a:sy n="100" d="100"/>
        </p:scale>
        <p:origin x="-185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C6CB2-FFAE-4841-AA05-27722B363968}" type="datetimeFigureOut">
              <a:rPr lang="ru-RU" smtClean="0"/>
              <a:t>29.10.2025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27B48-7296-4377-8E3D-FABDA14C31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89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27B48-7296-4377-8E3D-FABDA14C31F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4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27B48-7296-4377-8E3D-FABDA14C31F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27B48-7296-4377-8E3D-FABDA14C31F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4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27B48-7296-4377-8E3D-FABDA14C31F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4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5139-C3A4-4570-92FA-A6C4C6FD4CE6}" type="datetime1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7DBB1-E1CE-49E6-BABE-9E71FEE74AAC}" type="datetime1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84E79-4104-4E3A-BDE3-04F6A3E5B45F}" type="datetime1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40870-1E62-4066-A2F5-085B7D3A60B4}" type="datetime1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CF18-B8DA-4832-8150-20DCAE7D267D}" type="datetime1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AA54-E72E-42BC-80F8-0BD674323563}" type="datetime1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F368C-0205-4613-BD0E-B88EE3FFC8F1}" type="datetime1">
              <a:rPr lang="ru-RU" smtClean="0"/>
              <a:t>29.10.2025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5DB13-6328-4C03-BB69-BB5C81D00C9A}" type="datetime1">
              <a:rPr lang="ru-RU" smtClean="0"/>
              <a:t>29.10.2025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7FE4B-6790-4DCE-9A4B-97AEF3E8B359}" type="datetime1">
              <a:rPr lang="ru-RU" smtClean="0"/>
              <a:t>29.10.2025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62401-BD04-455B-950F-AC8542FD048B}" type="datetime1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DA84-566A-44C1-A97E-361C71D8B274}" type="datetime1">
              <a:rPr lang="ru-RU" smtClean="0"/>
              <a:t>29.10.2025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7EC6A33-5B72-4DBF-8BB0-077B736C7CB4}" type="datetime1">
              <a:rPr lang="ru-RU" smtClean="0"/>
              <a:t>29.10.2025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Заголовок 3"/>
          <p:cNvGrpSpPr>
            <a:grpSpLocks noGrp="1"/>
          </p:cNvGrpSpPr>
          <p:nvPr/>
        </p:nvGrpSpPr>
        <p:grpSpPr>
          <a:xfrm>
            <a:off x="-1" y="101847"/>
            <a:ext cx="9117293" cy="1382937"/>
            <a:chOff x="35496" y="44624"/>
            <a:chExt cx="9107488" cy="1189038"/>
          </a:xfrm>
        </p:grpSpPr>
        <p:grpSp>
          <p:nvGrpSpPr>
            <p:cNvPr id="10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pic>
          <p:nvPicPr>
            <p:cNvPr id="13" name="Picture 19" descr="fsetan_emblema2007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908" y="44624"/>
              <a:ext cx="1053053" cy="1189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8384" y="6569968"/>
            <a:ext cx="1828800" cy="288032"/>
          </a:xfrm>
        </p:spPr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9507" y="2132856"/>
            <a:ext cx="8928992" cy="214417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>
              <a:lnSpc>
                <a:spcPts val="4000"/>
              </a:lnSpc>
            </a:pPr>
            <a:r>
              <a:rPr lang="ru-RU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Итоги работы </a:t>
            </a:r>
          </a:p>
          <a:p>
            <a:pPr algn="ctr">
              <a:lnSpc>
                <a:spcPts val="4000"/>
              </a:lnSpc>
            </a:pPr>
            <a:r>
              <a:rPr lang="ru-RU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Сибирского управления </a:t>
            </a:r>
            <a:r>
              <a:rPr lang="ru-RU" sz="35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Ростехнадзора</a:t>
            </a:r>
            <a:r>
              <a:rPr lang="ru-RU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 в угольной промышленности</a:t>
            </a:r>
          </a:p>
          <a:p>
            <a:pPr algn="ctr">
              <a:lnSpc>
                <a:spcPts val="4000"/>
              </a:lnSpc>
            </a:pPr>
            <a:r>
              <a:rPr lang="ru-RU" sz="35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 Antiqua" panose="02040602050305030304" pitchFamily="18" charset="0"/>
              </a:rPr>
              <a:t>за 9 месяцев 2025 года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213656" y="34796"/>
            <a:ext cx="4320039" cy="409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bevelT w="88900"/>
            <a:bevelB w="0" h="0"/>
          </a:sp3d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entury" panose="02040604050505020304" pitchFamily="18" charset="0"/>
                <a:cs typeface="Arial" charset="0"/>
              </a:rPr>
              <a:t>РОСТЕХНАДЗОР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" panose="02040604050505020304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49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Заголовок 3"/>
          <p:cNvGrpSpPr>
            <a:grpSpLocks noGrp="1"/>
          </p:cNvGrpSpPr>
          <p:nvPr/>
        </p:nvGrpSpPr>
        <p:grpSpPr>
          <a:xfrm>
            <a:off x="-1" y="34796"/>
            <a:ext cx="9117293" cy="1449988"/>
            <a:chOff x="35496" y="-13026"/>
            <a:chExt cx="9107488" cy="1246688"/>
          </a:xfrm>
        </p:grpSpPr>
        <p:grpSp>
          <p:nvGrpSpPr>
            <p:cNvPr id="10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11" name="Группа 35"/>
            <p:cNvGrpSpPr/>
            <p:nvPr/>
          </p:nvGrpSpPr>
          <p:grpSpPr>
            <a:xfrm>
              <a:off x="248923" y="-13026"/>
              <a:ext cx="4315393" cy="1246688"/>
              <a:chOff x="248923" y="-13026"/>
              <a:chExt cx="4315393" cy="1246688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48923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76200">
                <a:bevelT w="88900"/>
                <a:bevelB w="0" h="0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Century" panose="02040604050505020304" pitchFamily="18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entury" panose="02040604050505020304" pitchFamily="18" charset="0"/>
                  <a:cs typeface="Arial" charset="0"/>
                </a:endParaRPr>
              </a:p>
            </p:txBody>
          </p:sp>
          <p:pic>
            <p:nvPicPr>
              <p:cNvPr id="13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8384" y="6564883"/>
            <a:ext cx="1828800" cy="293117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563888" y="34796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поднадзорные 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Объекты </a:t>
            </a:r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Book Antiqua" panose="02040602050305030304" pitchFamily="18" charset="0"/>
            </a:endParaRPr>
          </a:p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сибирскому управлению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ростехнадзора</a:t>
            </a:r>
            <a:endParaRPr lang="ru-RU" sz="1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Book Antiqua" panose="0204060205030503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5553" y="2636912"/>
            <a:ext cx="7466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 smtClean="0">
                <a:latin typeface="Book Antiqua" panose="02040602050305030304" pitchFamily="18" charset="0"/>
                <a:cs typeface="Arial" panose="020B0604020202020204" pitchFamily="34" charset="0"/>
              </a:rPr>
              <a:t>126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  опасных </a:t>
            </a:r>
            <a:r>
              <a:rPr lang="ru-RU" dirty="0">
                <a:latin typeface="Book Antiqua" panose="02040602050305030304" pitchFamily="18" charset="0"/>
                <a:cs typeface="Arial" panose="020B0604020202020204" pitchFamily="34" charset="0"/>
              </a:rPr>
              <a:t>производственных объектов «разрез угольный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»</a:t>
            </a:r>
            <a:endParaRPr lang="ru-RU" dirty="0"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 smtClean="0">
                <a:latin typeface="Book Antiqua" panose="02040602050305030304" pitchFamily="18" charset="0"/>
                <a:cs typeface="Arial" panose="020B0604020202020204" pitchFamily="34" charset="0"/>
              </a:rPr>
              <a:t>60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    объект </a:t>
            </a:r>
            <a:r>
              <a:rPr lang="ru-RU" dirty="0">
                <a:latin typeface="Book Antiqua" panose="02040602050305030304" pitchFamily="18" charset="0"/>
                <a:cs typeface="Arial" panose="020B0604020202020204" pitchFamily="34" charset="0"/>
              </a:rPr>
              <a:t>по обогащению и переработке полезных 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ископаемых</a:t>
            </a:r>
            <a:endParaRPr lang="ru-RU" dirty="0"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>
                <a:latin typeface="Book Antiqua" panose="02040602050305030304" pitchFamily="18" charset="0"/>
                <a:cs typeface="Arial" panose="020B0604020202020204" pitchFamily="34" charset="0"/>
              </a:rPr>
              <a:t>76</a:t>
            </a:r>
            <a:r>
              <a:rPr lang="ru-RU" dirty="0">
                <a:latin typeface="Book Antiqua" panose="0204060205030503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   карьеров</a:t>
            </a:r>
            <a:endParaRPr lang="ru-RU" dirty="0"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b="1" dirty="0">
                <a:latin typeface="Book Antiqua" panose="02040602050305030304" pitchFamily="18" charset="0"/>
                <a:cs typeface="Arial" panose="020B0604020202020204" pitchFamily="34" charset="0"/>
              </a:rPr>
              <a:t>4</a:t>
            </a:r>
            <a:r>
              <a:rPr lang="ru-RU" dirty="0">
                <a:latin typeface="Book Antiqua" panose="0204060205030503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     рудника </a:t>
            </a:r>
            <a:r>
              <a:rPr lang="ru-RU" dirty="0">
                <a:latin typeface="Book Antiqua" panose="02040602050305030304" pitchFamily="18" charset="0"/>
                <a:cs typeface="Arial" panose="020B0604020202020204" pitchFamily="34" charset="0"/>
              </a:rPr>
              <a:t>с открытым способом </a:t>
            </a:r>
            <a:r>
              <a:rPr lang="ru-RU" dirty="0" smtClean="0">
                <a:latin typeface="Book Antiqua" panose="02040602050305030304" pitchFamily="18" charset="0"/>
                <a:cs typeface="Arial" panose="020B0604020202020204" pitchFamily="34" charset="0"/>
              </a:rPr>
              <a:t>добычи</a:t>
            </a:r>
            <a:endParaRPr lang="ru-RU" dirty="0"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97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Заголовок 3"/>
          <p:cNvGrpSpPr>
            <a:grpSpLocks noGrp="1"/>
          </p:cNvGrpSpPr>
          <p:nvPr/>
        </p:nvGrpSpPr>
        <p:grpSpPr>
          <a:xfrm>
            <a:off x="-1" y="34796"/>
            <a:ext cx="9117293" cy="1449988"/>
            <a:chOff x="35496" y="-13026"/>
            <a:chExt cx="9107488" cy="1246688"/>
          </a:xfrm>
        </p:grpSpPr>
        <p:grpSp>
          <p:nvGrpSpPr>
            <p:cNvPr id="10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11" name="Группа 35"/>
            <p:cNvGrpSpPr/>
            <p:nvPr/>
          </p:nvGrpSpPr>
          <p:grpSpPr>
            <a:xfrm>
              <a:off x="248923" y="-13026"/>
              <a:ext cx="4315393" cy="1246688"/>
              <a:chOff x="248923" y="-13026"/>
              <a:chExt cx="4315393" cy="1246688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48923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76200">
                <a:bevelT w="88900"/>
                <a:bevelB w="0" h="0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Century" panose="02040604050505020304" pitchFamily="18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entury" panose="02040604050505020304" pitchFamily="18" charset="0"/>
                  <a:cs typeface="Arial" charset="0"/>
                </a:endParaRPr>
              </a:p>
            </p:txBody>
          </p:sp>
          <p:pic>
            <p:nvPicPr>
              <p:cNvPr id="13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3408" y="654092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419872" y="34796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На угольных разрезах и </a:t>
            </a:r>
            <a:b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</a:b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объектах </a:t>
            </a:r>
            <a:r>
              <a:rPr lang="ru-RU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По 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обогащению и</a:t>
            </a:r>
          </a:p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Переработке угля </a:t>
            </a:r>
          </a:p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за 9 месяцев 2025 года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Book Antiqua" panose="0204060205030503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923529"/>
              </p:ext>
            </p:extLst>
          </p:nvPr>
        </p:nvGraphicFramePr>
        <p:xfrm>
          <a:off x="465243" y="1844824"/>
          <a:ext cx="8136904" cy="3767991"/>
        </p:xfrm>
        <a:graphic>
          <a:graphicData uri="http://schemas.openxmlformats.org/drawingml/2006/table">
            <a:tbl>
              <a:tblPr firstRow="1" firstCol="1" lastRow="1" lastCol="1" bandRow="1" bandCol="1">
                <a:effectLst>
                  <a:outerShdw blurRad="190500" sx="103000" sy="103000" algn="ctr" rotWithShape="0">
                    <a:schemeClr val="bg2">
                      <a:lumMod val="50000"/>
                      <a:alpha val="40000"/>
                    </a:schemeClr>
                  </a:outerShdw>
                  <a:reflection endPos="0" dir="5400000" sy="-100000" algn="bl" rotWithShape="0"/>
                </a:effectLst>
                <a:tableStyleId>{284E427A-3D55-4303-BF80-6455036E1DE7}</a:tableStyleId>
              </a:tblPr>
              <a:tblGrid>
                <a:gridCol w="498769"/>
                <a:gridCol w="3773901"/>
                <a:gridCol w="1637856"/>
                <a:gridCol w="1362282"/>
                <a:gridCol w="864096"/>
              </a:tblGrid>
              <a:tr h="5279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п.п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Показатели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травматизма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месяцев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месяцев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2025года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Допущенные</a:t>
                      </a:r>
                      <a:r>
                        <a:rPr lang="ru-RU" sz="12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происшествия</a:t>
                      </a: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―авария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―инцидент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Несчастные</a:t>
                      </a:r>
                      <a:r>
                        <a:rPr lang="ru-RU" sz="1200" b="1" baseline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случаи: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+1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―тяжелые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-1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―со смертельным исходом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+2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2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Заголовок 3"/>
          <p:cNvGrpSpPr>
            <a:grpSpLocks noGrp="1"/>
          </p:cNvGrpSpPr>
          <p:nvPr/>
        </p:nvGrpSpPr>
        <p:grpSpPr>
          <a:xfrm>
            <a:off x="-1" y="34796"/>
            <a:ext cx="9117293" cy="1449988"/>
            <a:chOff x="35496" y="-13026"/>
            <a:chExt cx="9107488" cy="1246688"/>
          </a:xfrm>
        </p:grpSpPr>
        <p:grpSp>
          <p:nvGrpSpPr>
            <p:cNvPr id="10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11" name="Группа 35"/>
            <p:cNvGrpSpPr/>
            <p:nvPr/>
          </p:nvGrpSpPr>
          <p:grpSpPr>
            <a:xfrm>
              <a:off x="248923" y="-13026"/>
              <a:ext cx="4315393" cy="1246688"/>
              <a:chOff x="248923" y="-13026"/>
              <a:chExt cx="4315393" cy="1246688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48923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76200">
                <a:bevelT w="88900"/>
                <a:bevelB w="0" h="0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Century" panose="02040604050505020304" pitchFamily="18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entury" panose="02040604050505020304" pitchFamily="18" charset="0"/>
                  <a:cs typeface="Arial" charset="0"/>
                </a:endParaRPr>
              </a:p>
            </p:txBody>
          </p:sp>
          <p:pic>
            <p:nvPicPr>
              <p:cNvPr id="13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3408" y="654092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419872" y="34796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Результаты Надзорной деятельности </a:t>
            </a:r>
          </a:p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На объектах открытой добычи и обогащения угля </a:t>
            </a:r>
          </a:p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Book Antiqua" panose="02040602050305030304" pitchFamily="18" charset="0"/>
              </a:rPr>
              <a:t>за 9 месяцев 2025 года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Book Antiqua" panose="0204060205030503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553621"/>
              </p:ext>
            </p:extLst>
          </p:nvPr>
        </p:nvGraphicFramePr>
        <p:xfrm>
          <a:off x="395536" y="1628800"/>
          <a:ext cx="8136904" cy="4379999"/>
        </p:xfrm>
        <a:graphic>
          <a:graphicData uri="http://schemas.openxmlformats.org/drawingml/2006/table">
            <a:tbl>
              <a:tblPr firstRow="1" firstCol="1" lastRow="1" lastCol="1" bandRow="1" bandCol="1">
                <a:effectLst>
                  <a:outerShdw blurRad="190500" sx="103000" sy="103000" algn="ctr" rotWithShape="0">
                    <a:schemeClr val="bg2">
                      <a:lumMod val="50000"/>
                      <a:alpha val="40000"/>
                    </a:schemeClr>
                  </a:outerShdw>
                  <a:reflection endPos="0" dir="5400000" sy="-100000" algn="bl" rotWithShape="0"/>
                </a:effectLst>
                <a:tableStyleId>{284E427A-3D55-4303-BF80-6455036E1DE7}</a:tableStyleId>
              </a:tblPr>
              <a:tblGrid>
                <a:gridCol w="498769"/>
                <a:gridCol w="3773901"/>
                <a:gridCol w="1637856"/>
                <a:gridCol w="1434290"/>
                <a:gridCol w="792088"/>
              </a:tblGrid>
              <a:tr h="599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п.п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Показатели надзорной деятельности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месяцев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месяцев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</a:t>
                      </a: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года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+/-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проведенных проверок,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 них: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―плановые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―внеплановые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выявленных нарушений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2 105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347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1 731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Назначено административных штрафов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Общая сумма наложенных штрафов,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млн. руб.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6 359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4 008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-2 351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Число приостановок по решению суда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</a:t>
                      </a:r>
                      <a:endParaRPr lang="ru-RU" sz="1200" b="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-10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934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Заголовок 3"/>
          <p:cNvGrpSpPr>
            <a:grpSpLocks noGrp="1"/>
          </p:cNvGrpSpPr>
          <p:nvPr/>
        </p:nvGrpSpPr>
        <p:grpSpPr>
          <a:xfrm>
            <a:off x="-1" y="34796"/>
            <a:ext cx="9117293" cy="1449988"/>
            <a:chOff x="35496" y="-13026"/>
            <a:chExt cx="9107488" cy="1246688"/>
          </a:xfrm>
        </p:grpSpPr>
        <p:grpSp>
          <p:nvGrpSpPr>
            <p:cNvPr id="10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11" name="Группа 35"/>
            <p:cNvGrpSpPr/>
            <p:nvPr/>
          </p:nvGrpSpPr>
          <p:grpSpPr>
            <a:xfrm>
              <a:off x="248923" y="-13026"/>
              <a:ext cx="4315393" cy="1246688"/>
              <a:chOff x="248923" y="-13026"/>
              <a:chExt cx="4315393" cy="1246688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48923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76200">
                <a:bevelT w="88900"/>
                <a:bevelB w="0" h="0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Century" panose="02040604050505020304" pitchFamily="18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entury" panose="02040604050505020304" pitchFamily="18" charset="0"/>
                  <a:cs typeface="Arial" charset="0"/>
                </a:endParaRPr>
              </a:p>
            </p:txBody>
          </p:sp>
          <p:pic>
            <p:nvPicPr>
              <p:cNvPr id="13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3408" y="654092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635896" y="34796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План реализации мероприятий по внедрению </a:t>
            </a:r>
            <a:r>
              <a:rPr lang="ru-RU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Мфсб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1099989"/>
            <a:ext cx="8750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ПРИКАЗ от </a:t>
            </a:r>
            <a:r>
              <a:rPr lang="ru-RU" sz="1600" dirty="0"/>
              <a:t>10 ноября 2020 года </a:t>
            </a:r>
            <a:r>
              <a:rPr lang="ru-RU" sz="1600" dirty="0" smtClean="0"/>
              <a:t>№ </a:t>
            </a:r>
            <a:r>
              <a:rPr lang="ru-RU" sz="1600" dirty="0"/>
              <a:t>436</a:t>
            </a:r>
          </a:p>
          <a:p>
            <a:pPr algn="just"/>
            <a:r>
              <a:rPr lang="ru-RU" sz="1600" dirty="0"/>
              <a:t>Об утверждении Федеральных норм и правил в области промышленной безопасности</a:t>
            </a:r>
          </a:p>
          <a:p>
            <a:pPr algn="just"/>
            <a:r>
              <a:rPr lang="ru-RU" sz="1600" dirty="0"/>
              <a:t>"Правила безопасности при разработке угольных месторождений открытым способом"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55576" y="2029197"/>
            <a:ext cx="770485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/>
              <a:t>8.</a:t>
            </a:r>
            <a:r>
              <a:rPr lang="ru-RU" sz="1100" dirty="0"/>
              <a:t> Приведение действующего угольного разреза в соответствие с требованиями настоящих Правил</a:t>
            </a:r>
          </a:p>
          <a:p>
            <a:pPr algn="just"/>
            <a:r>
              <a:rPr lang="ru-RU" sz="1100" dirty="0"/>
              <a:t>безопасности осуществляется в сроки, которые устанавливает руководитель (главный инженер) организации или</a:t>
            </a:r>
          </a:p>
          <a:p>
            <a:pPr algn="just"/>
            <a:r>
              <a:rPr lang="ru-RU" sz="1100" dirty="0"/>
              <a:t>технический руководитель (главный инженер) угольного разреза. Для приведения действующего угольного</a:t>
            </a:r>
          </a:p>
          <a:p>
            <a:pPr algn="just"/>
            <a:r>
              <a:rPr lang="ru-RU" sz="1100" dirty="0"/>
              <a:t>разреза в соответствие с требованиями настоящих Правил безопасности руководителем (главным инженером)</a:t>
            </a:r>
          </a:p>
          <a:p>
            <a:pPr algn="just"/>
            <a:r>
              <a:rPr lang="ru-RU" sz="1100" dirty="0"/>
              <a:t>организации или техническим руководителем (главным инженером) угольного разреза разрабатываются</a:t>
            </a:r>
          </a:p>
          <a:p>
            <a:pPr algn="just"/>
            <a:r>
              <a:rPr lang="ru-RU" sz="1100" dirty="0"/>
              <a:t>мероприятия, обосновывающие и обеспечивающие безопасную эксплуатацию угольного разреза. План</a:t>
            </a:r>
          </a:p>
          <a:p>
            <a:pPr algn="just"/>
            <a:r>
              <a:rPr lang="ru-RU" sz="1100" dirty="0"/>
              <a:t>реализации мероприятий направляется в территориальный орган Федеральной службы по экологическому,</a:t>
            </a:r>
          </a:p>
          <a:p>
            <a:pPr algn="just"/>
            <a:r>
              <a:rPr lang="ru-RU" sz="1100" dirty="0"/>
              <a:t>технологическому и атомному надзору, осуществляющий федеральный государственный надзор в области</a:t>
            </a:r>
          </a:p>
          <a:p>
            <a:pPr algn="just"/>
            <a:r>
              <a:rPr lang="ru-RU" sz="1100" dirty="0"/>
              <a:t>промышленной безопасности за угольным разрезом (далее - территориальный орган </a:t>
            </a:r>
            <a:r>
              <a:rPr lang="ru-RU" sz="1100" dirty="0" err="1"/>
              <a:t>Ростехнадзора</a:t>
            </a:r>
            <a:r>
              <a:rPr lang="ru-RU" sz="1100" dirty="0"/>
              <a:t>).</a:t>
            </a:r>
            <a:endParaRPr lang="ru-RU" sz="11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3528" y="4077072"/>
            <a:ext cx="84736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Особое внимание реализации планов мероприятий по внедрению МФСБ уделяется    при   рассмотрении  и  согласовании  планов 	развития   горных   работ, а так же в ходе     проведения    плановых и внеплановых проверок    угольных     разрезов.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2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Заголовок 3"/>
          <p:cNvGrpSpPr>
            <a:grpSpLocks noGrp="1"/>
          </p:cNvGrpSpPr>
          <p:nvPr/>
        </p:nvGrpSpPr>
        <p:grpSpPr>
          <a:xfrm>
            <a:off x="-1" y="34796"/>
            <a:ext cx="9117293" cy="1449988"/>
            <a:chOff x="35496" y="-13026"/>
            <a:chExt cx="9107488" cy="1246688"/>
          </a:xfrm>
        </p:grpSpPr>
        <p:grpSp>
          <p:nvGrpSpPr>
            <p:cNvPr id="10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11" name="Группа 35"/>
            <p:cNvGrpSpPr/>
            <p:nvPr/>
          </p:nvGrpSpPr>
          <p:grpSpPr>
            <a:xfrm>
              <a:off x="248923" y="-13026"/>
              <a:ext cx="4315393" cy="1246688"/>
              <a:chOff x="248923" y="-13026"/>
              <a:chExt cx="4315393" cy="1246688"/>
            </a:xfrm>
          </p:grpSpPr>
          <p:sp>
            <p:nvSpPr>
              <p:cNvPr id="12" name="Text Box 18"/>
              <p:cNvSpPr txBox="1">
                <a:spLocks noChangeArrowheads="1"/>
              </p:cNvSpPr>
              <p:nvPr/>
            </p:nvSpPr>
            <p:spPr bwMode="auto">
              <a:xfrm>
                <a:off x="248923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scene3d>
                <a:camera prst="orthographicFront"/>
                <a:lightRig rig="threePt" dir="t"/>
              </a:scene3d>
              <a:sp3d extrusionH="76200">
                <a:bevelT w="88900"/>
                <a:bevelB w="0" h="0"/>
              </a:sp3d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Century" panose="02040604050505020304" pitchFamily="18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entury" panose="02040604050505020304" pitchFamily="18" charset="0"/>
                  <a:cs typeface="Arial" charset="0"/>
                </a:endParaRPr>
              </a:p>
            </p:txBody>
          </p:sp>
          <p:pic>
            <p:nvPicPr>
              <p:cNvPr id="13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023408" y="654092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631" y="1481386"/>
            <a:ext cx="8060027" cy="3831818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Успешной </a:t>
            </a:r>
            <a:b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b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безаварийной работы!</a:t>
            </a:r>
          </a:p>
          <a:p>
            <a:pPr algn="ctr">
              <a:lnSpc>
                <a:spcPct val="150000"/>
              </a:lnSpc>
            </a:pPr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5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3541</TotalTime>
  <Words>372</Words>
  <Application>Microsoft Office PowerPoint</Application>
  <PresentationFormat>Экран (4:3)</PresentationFormat>
  <Paragraphs>124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Дерксен Ольга Дмитриевна</dc:creator>
  <cp:lastModifiedBy>ArtPro</cp:lastModifiedBy>
  <cp:revision>222</cp:revision>
  <cp:lastPrinted>2023-10-23T03:17:58Z</cp:lastPrinted>
  <dcterms:created xsi:type="dcterms:W3CDTF">2022-09-30T06:45:04Z</dcterms:created>
  <dcterms:modified xsi:type="dcterms:W3CDTF">2025-10-29T01:42:54Z</dcterms:modified>
</cp:coreProperties>
</file>